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56" r:id="rId5"/>
    <p:sldId id="257" r:id="rId6"/>
    <p:sldId id="258" r:id="rId7"/>
    <p:sldId id="267" r:id="rId8"/>
    <p:sldId id="262" r:id="rId9"/>
    <p:sldId id="260" r:id="rId10"/>
    <p:sldId id="269" r:id="rId11"/>
    <p:sldId id="270" r:id="rId12"/>
    <p:sldId id="271" r:id="rId13"/>
    <p:sldId id="265" r:id="rId14"/>
    <p:sldId id="266" r:id="rId15"/>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DD"/>
    <a:srgbClr val="FF84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autoAdjust="0"/>
    <p:restoredTop sz="62228" autoAdjust="0"/>
  </p:normalViewPr>
  <p:slideViewPr>
    <p:cSldViewPr snapToGrid="0">
      <p:cViewPr varScale="1">
        <p:scale>
          <a:sx n="69" d="100"/>
          <a:sy n="69" d="100"/>
        </p:scale>
        <p:origin x="24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3FB24-7B3E-45C5-8578-B0FE40D633A1}" type="datetimeFigureOut">
              <a:rPr lang="pl-PL" smtClean="0"/>
              <a:t>15.10.2023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52178-3452-4045-BC03-2555F638F4A7}" type="slidenum">
              <a:rPr lang="pl-PL" smtClean="0"/>
              <a:t>‹#›</a:t>
            </a:fld>
            <a:endParaRPr lang="pl-PL"/>
          </a:p>
        </p:txBody>
      </p:sp>
    </p:spTree>
    <p:extLst>
      <p:ext uri="{BB962C8B-B14F-4D97-AF65-F5344CB8AC3E}">
        <p14:creationId xmlns:p14="http://schemas.microsoft.com/office/powerpoint/2010/main" val="2923010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11652178-3452-4045-BC03-2555F638F4A7}" type="slidenum">
              <a:rPr lang="pl-PL" smtClean="0"/>
              <a:t>5</a:t>
            </a:fld>
            <a:endParaRPr lang="pl-PL"/>
          </a:p>
        </p:txBody>
      </p:sp>
    </p:spTree>
    <p:extLst>
      <p:ext uri="{BB962C8B-B14F-4D97-AF65-F5344CB8AC3E}">
        <p14:creationId xmlns:p14="http://schemas.microsoft.com/office/powerpoint/2010/main" val="334576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Język SQL służy do komunikowania się z bazą danych. </a:t>
            </a:r>
          </a:p>
          <a:p>
            <a:endParaRPr lang="pl-PL" dirty="0"/>
          </a:p>
          <a:p>
            <a:r>
              <a:rPr lang="pl-PL" dirty="0"/>
              <a:t>Słowo komunikować nie jest użyte przypadkowo - ponieważ jeśli spojrzymy na zapytania </a:t>
            </a:r>
            <a:r>
              <a:rPr lang="pl-PL" dirty="0" err="1"/>
              <a:t>SQLowe</a:t>
            </a:r>
            <a:r>
              <a:rPr lang="pl-PL" dirty="0"/>
              <a:t>, możemy dojść do wniosku że opisujemy oczekiwany rezultat zapytania, a silnik bazy danych odpowiednio interpretując nasz kod, wykonuje określone kroki. </a:t>
            </a:r>
          </a:p>
          <a:p>
            <a:r>
              <a:rPr lang="pl-PL" dirty="0"/>
              <a:t>Nie kompilujemy kodu, jedynie opisujemy warunki jakie ma spełniać efekt końcowy. Takie podejście nazywamy programowanie deklaratywnym.</a:t>
            </a:r>
          </a:p>
          <a:p>
            <a:endParaRPr lang="pl-PL" dirty="0"/>
          </a:p>
          <a:p>
            <a:r>
              <a:rPr lang="pl-PL" dirty="0"/>
              <a:t>Trochę przypomina ono też komunikację między ludźmi. Jedna osoba zadaje pytanie - czyli wykonuje zapytanie, a druga osoba odpowiada (silnik bazy danych wyświetla wynik zapytania).</a:t>
            </a:r>
          </a:p>
          <a:p>
            <a:endParaRPr lang="pl-PL" dirty="0"/>
          </a:p>
          <a:p>
            <a:r>
              <a:rPr lang="pl-PL" dirty="0"/>
              <a:t>Zatem jeśli w takiej komunikacji użyjemy dziwnych skrótów myślowych, albo nie będziemy odpowiednio precyzyjni - możemy nie zostać zrozumiani i nie dostaniemy takiego rezultatu jaki oczekujemy.</a:t>
            </a:r>
          </a:p>
          <a:p>
            <a:endParaRPr lang="pl-PL" dirty="0"/>
          </a:p>
          <a:p>
            <a:r>
              <a:rPr lang="pl-PL" dirty="0"/>
              <a:t>Więc jeśli będziemy pisać brzydkie zapytania, stosować jakieś drogi na skróty to możemy wpaść w pułapkę jaką jest używanie antywzorców. </a:t>
            </a:r>
          </a:p>
        </p:txBody>
      </p:sp>
      <p:sp>
        <p:nvSpPr>
          <p:cNvPr id="4" name="Symbol zastępczy numeru slajdu 3"/>
          <p:cNvSpPr>
            <a:spLocks noGrp="1"/>
          </p:cNvSpPr>
          <p:nvPr>
            <p:ph type="sldNum" sz="quarter" idx="5"/>
          </p:nvPr>
        </p:nvSpPr>
        <p:spPr/>
        <p:txBody>
          <a:bodyPr/>
          <a:lstStyle/>
          <a:p>
            <a:fld id="{11652178-3452-4045-BC03-2555F638F4A7}" type="slidenum">
              <a:rPr lang="pl-PL" smtClean="0"/>
              <a:t>6</a:t>
            </a:fld>
            <a:endParaRPr lang="pl-PL"/>
          </a:p>
        </p:txBody>
      </p:sp>
    </p:spTree>
    <p:extLst>
      <p:ext uri="{BB962C8B-B14F-4D97-AF65-F5344CB8AC3E}">
        <p14:creationId xmlns:p14="http://schemas.microsoft.com/office/powerpoint/2010/main" val="307279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err="1"/>
              <a:t>Zanim</a:t>
            </a:r>
            <a:r>
              <a:rPr lang="pl-PL" dirty="0"/>
              <a:t> jednak</a:t>
            </a:r>
            <a:r>
              <a:rPr lang="en-US" dirty="0"/>
              <a:t> </a:t>
            </a:r>
            <a:r>
              <a:rPr lang="en-US" dirty="0" err="1"/>
              <a:t>dojd</a:t>
            </a:r>
            <a:r>
              <a:rPr lang="pl-PL" dirty="0"/>
              <a:t>z</a:t>
            </a:r>
            <a:r>
              <a:rPr lang="en-US" dirty="0" err="1"/>
              <a:t>iemy</a:t>
            </a:r>
            <a:r>
              <a:rPr lang="en-US" dirty="0"/>
              <a:t> do </a:t>
            </a:r>
            <a:r>
              <a:rPr lang="en-US" dirty="0" err="1"/>
              <a:t>antywzorców</a:t>
            </a:r>
            <a:r>
              <a:rPr lang="en-US" dirty="0"/>
              <a:t> </a:t>
            </a:r>
            <a:r>
              <a:rPr lang="en-US" dirty="0" err="1"/>
              <a:t>krótkie</a:t>
            </a:r>
            <a:r>
              <a:rPr lang="en-US" dirty="0"/>
              <a:t> </a:t>
            </a:r>
            <a:r>
              <a:rPr lang="en-US" dirty="0" err="1"/>
              <a:t>przypomnienie</a:t>
            </a:r>
            <a:r>
              <a:rPr lang="en-US" dirty="0"/>
              <a:t> </a:t>
            </a:r>
            <a:r>
              <a:rPr lang="en-US" dirty="0" err="1"/>
              <a:t>czym</a:t>
            </a:r>
            <a:r>
              <a:rPr lang="en-US" dirty="0"/>
              <a:t> jest </a:t>
            </a:r>
            <a:r>
              <a:rPr lang="en-US" dirty="0" err="1"/>
              <a:t>wzorzec</a:t>
            </a:r>
            <a:r>
              <a:rPr lang="en-US" dirty="0"/>
              <a:t>.</a:t>
            </a:r>
          </a:p>
          <a:p>
            <a:endParaRPr lang="en-US" dirty="0"/>
          </a:p>
          <a:p>
            <a:r>
              <a:rPr lang="en-US" dirty="0"/>
              <a:t>W</a:t>
            </a:r>
            <a:r>
              <a:rPr lang="pl-PL" dirty="0" err="1"/>
              <a:t>zorzec</a:t>
            </a:r>
            <a:r>
              <a:rPr lang="pl-PL" dirty="0"/>
              <a:t> -  można </a:t>
            </a:r>
            <a:r>
              <a:rPr lang="pl-PL" dirty="0" err="1"/>
              <a:t>skojarzyc</a:t>
            </a:r>
            <a:r>
              <a:rPr lang="pl-PL" dirty="0"/>
              <a:t> z programowania wzorce projektowe –</a:t>
            </a:r>
            <a:r>
              <a:rPr lang="en-US" dirty="0"/>
              <a:t> jak singleton, </a:t>
            </a:r>
            <a:r>
              <a:rPr lang="en-US" dirty="0" err="1"/>
              <a:t>kompozyt</a:t>
            </a:r>
            <a:r>
              <a:rPr lang="en-US" dirty="0"/>
              <a:t> </a:t>
            </a:r>
            <a:r>
              <a:rPr lang="en-US" dirty="0" err="1"/>
              <a:t>czy</a:t>
            </a:r>
            <a:r>
              <a:rPr lang="en-US" dirty="0"/>
              <a:t> MVC (Model View Controller), </a:t>
            </a:r>
            <a:r>
              <a:rPr lang="pl-PL" dirty="0"/>
              <a:t>to mówiąc najprościej –  pewien schemat</a:t>
            </a:r>
            <a:r>
              <a:rPr lang="en-US" dirty="0"/>
              <a:t>, </a:t>
            </a:r>
            <a:r>
              <a:rPr lang="pl-PL" dirty="0"/>
              <a:t>sposób na realizację jakiegoś zadania, który jest uznawany za sprawdzony, dobry i powszechnie akceptowalny w społeczności programistów.</a:t>
            </a:r>
          </a:p>
          <a:p>
            <a:endParaRPr lang="pl-PL" dirty="0"/>
          </a:p>
          <a:p>
            <a:r>
              <a:rPr lang="pl-PL" dirty="0"/>
              <a:t>Dotyczyć może rozwiązania dużego problemu, wyznaczać sposób pisania kodu całej aplikacji, ale może też być czymś znacznie prostszym, bardziej atomowym. </a:t>
            </a:r>
          </a:p>
          <a:p>
            <a:endParaRPr lang="pl-PL" dirty="0"/>
          </a:p>
          <a:p>
            <a:r>
              <a:rPr lang="pl-PL" dirty="0"/>
              <a:t>Na przykład zasada w JAVIE aby używać wielkich liter przy deklarowaniu nazw zmiennych statycznych. </a:t>
            </a:r>
          </a:p>
          <a:p>
            <a:r>
              <a:rPr lang="pl-PL" dirty="0"/>
              <a:t>Albo coś z </a:t>
            </a:r>
            <a:r>
              <a:rPr lang="pl-PL" dirty="0" err="1"/>
              <a:t>SQLa</a:t>
            </a:r>
            <a:r>
              <a:rPr lang="pl-PL" dirty="0"/>
              <a:t> – zawsze dodawaj nazwę schematu do tabeli</a:t>
            </a:r>
          </a:p>
        </p:txBody>
      </p:sp>
      <p:sp>
        <p:nvSpPr>
          <p:cNvPr id="4" name="Symbol zastępczy numeru slajdu 3"/>
          <p:cNvSpPr>
            <a:spLocks noGrp="1"/>
          </p:cNvSpPr>
          <p:nvPr>
            <p:ph type="sldNum" sz="quarter" idx="5"/>
          </p:nvPr>
        </p:nvSpPr>
        <p:spPr/>
        <p:txBody>
          <a:bodyPr/>
          <a:lstStyle/>
          <a:p>
            <a:fld id="{11652178-3452-4045-BC03-2555F638F4A7}" type="slidenum">
              <a:rPr lang="pl-PL" smtClean="0"/>
              <a:t>7</a:t>
            </a:fld>
            <a:endParaRPr lang="pl-PL"/>
          </a:p>
        </p:txBody>
      </p:sp>
    </p:spTree>
    <p:extLst>
      <p:ext uri="{BB962C8B-B14F-4D97-AF65-F5344CB8AC3E}">
        <p14:creationId xmlns:p14="http://schemas.microsoft.com/office/powerpoint/2010/main" val="807908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a:p>
            <a:r>
              <a:rPr lang="pl-PL" dirty="0"/>
              <a:t>Antywzorzec również pozwala na rozwiązanie problemu czy zrealizowanie jakiegoś zadania ale niestety zawsze powoduje ono powstanie dodatkowych problemów, skutków ubocznych. </a:t>
            </a:r>
          </a:p>
          <a:p>
            <a:r>
              <a:rPr lang="pl-PL" dirty="0"/>
              <a:t>Używając takiego „brzydkiego” rozwiązania w kontekście baz danych możemy sprawić ze zapytanie będzie chodziło wolniej, będzie przekłamywać wyniki albo będzie wywierało negatywny wpływ na inne procesy na bazie a w szczególnych przypadkach – może się okazać że takie rozwiązanie nie pozwala na dalsze rozwijanie kodu źródłowego i całość trzeba przepisać od nowa.</a:t>
            </a:r>
          </a:p>
          <a:p>
            <a:endParaRPr lang="pl-PL" dirty="0"/>
          </a:p>
          <a:p>
            <a:r>
              <a:rPr lang="pl-PL" dirty="0"/>
              <a:t>Skąd się biorą antywzorce ? Z braku wiedzy, z lenistwa, z pisania niechlujnego kodu, z bezmyślnego kopiowania rozwiązań innych osób.</a:t>
            </a:r>
          </a:p>
          <a:p>
            <a:endParaRPr lang="pl-PL" dirty="0"/>
          </a:p>
          <a:p>
            <a:r>
              <a:rPr lang="pl-PL" dirty="0"/>
              <a:t>W przypadku SQLA – gdy baza danych jak już wiemy – intepretuje nasze polecenia – ma to ogromne znaczenie aby zwracać większa uwagę na to co i jak piszemy.</a:t>
            </a:r>
          </a:p>
          <a:p>
            <a:endParaRPr lang="pl-PL" dirty="0"/>
          </a:p>
          <a:p>
            <a:r>
              <a:rPr lang="pl-PL" dirty="0"/>
              <a:t>Rozważmy zatem jeden nieoczywisty przypadek: wyświetlamy drugie imię każdego klienta, który nie jest z Polski. Czy takie zapytanie jest antywzorcem? To zależy. Jeśli naszym celem było wyświetlenie wszystkich klientów z Polski, którzy nie mają na drugie imię Janusz to trzeba ustalić dwie rzeczy: po pierwsze jak zdefiniowana jest kolumna </a:t>
            </a:r>
            <a:r>
              <a:rPr lang="pl-PL" dirty="0" err="1"/>
              <a:t>SecondName</a:t>
            </a:r>
            <a:r>
              <a:rPr lang="pl-PL" dirty="0"/>
              <a:t>.  Bo jeśli dopuszcza wartość NULL to nasze zapytanie nie wyświetli nam tych klientów którzy nie mają drugiego imienia. I druga rzecz – co zrobić z klientami którzy nie mają drugiego imienia? Czy takie osoby też powinny być uwzględnione w wyniku zapytania?  Jeśli tak, to trzeba dopisać warunek dla </a:t>
            </a:r>
            <a:r>
              <a:rPr lang="pl-PL" dirty="0" err="1"/>
              <a:t>NULLi</a:t>
            </a:r>
            <a:r>
              <a:rPr lang="pl-PL" dirty="0"/>
              <a:t>.</a:t>
            </a:r>
          </a:p>
          <a:p>
            <a:endParaRPr lang="pl-PL" dirty="0"/>
          </a:p>
          <a:p>
            <a:r>
              <a:rPr lang="pl-PL" dirty="0"/>
              <a:t>Wniosek jest więc taki że pozornie dobre zapytanie może być antywzorcem w specyficznej konfiguracji bazy danych i konkretnych wymagań biznesowych. </a:t>
            </a:r>
          </a:p>
          <a:p>
            <a:endParaRPr lang="pl-PL" dirty="0"/>
          </a:p>
          <a:p>
            <a:r>
              <a:rPr lang="pl-PL" dirty="0"/>
              <a:t>Natomiast bez żadnych wyjątków - najbardziej powszechny antywzorzec SQL to słynne zapytanie SELECT  * FROM tabela</a:t>
            </a:r>
          </a:p>
        </p:txBody>
      </p:sp>
      <p:sp>
        <p:nvSpPr>
          <p:cNvPr id="4" name="Symbol zastępczy numeru slajdu 3"/>
          <p:cNvSpPr>
            <a:spLocks noGrp="1"/>
          </p:cNvSpPr>
          <p:nvPr>
            <p:ph type="sldNum" sz="quarter" idx="5"/>
          </p:nvPr>
        </p:nvSpPr>
        <p:spPr/>
        <p:txBody>
          <a:bodyPr/>
          <a:lstStyle/>
          <a:p>
            <a:fld id="{11652178-3452-4045-BC03-2555F638F4A7}" type="slidenum">
              <a:rPr lang="pl-PL" smtClean="0"/>
              <a:t>8</a:t>
            </a:fld>
            <a:endParaRPr lang="pl-PL"/>
          </a:p>
        </p:txBody>
      </p:sp>
    </p:spTree>
    <p:extLst>
      <p:ext uri="{BB962C8B-B14F-4D97-AF65-F5344CB8AC3E}">
        <p14:creationId xmlns:p14="http://schemas.microsoft.com/office/powerpoint/2010/main" val="98491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listopadzie 2022 pojawiła się najnowsza wersja SQL </a:t>
            </a:r>
            <a:r>
              <a:rPr lang="pl-PL" dirty="0" err="1"/>
              <a:t>Servera</a:t>
            </a:r>
            <a:r>
              <a:rPr lang="pl-PL" dirty="0"/>
              <a:t> o nazwie kodowej Dallas. Wprowadza ona szereg usprawnień, bardzo dużą integrację z </a:t>
            </a:r>
            <a:r>
              <a:rPr lang="pl-PL" dirty="0" err="1"/>
              <a:t>Azure</a:t>
            </a:r>
            <a:r>
              <a:rPr lang="pl-PL" dirty="0"/>
              <a:t> ale także mniejsze funkcjonalności – jak Extended Event – </a:t>
            </a:r>
            <a:r>
              <a:rPr lang="pl-PL" dirty="0" err="1"/>
              <a:t>query-antipattern</a:t>
            </a:r>
            <a:r>
              <a:rPr lang="pl-PL" dirty="0"/>
              <a:t>.</a:t>
            </a:r>
          </a:p>
          <a:p>
            <a:endParaRPr lang="pl-PL" dirty="0"/>
          </a:p>
          <a:p>
            <a:r>
              <a:rPr lang="pl-PL" dirty="0"/>
              <a:t>Pozwala on na identyfikowanie antywzorców uruchamianych na silniku bazy danych. Oczywiście nie wszystkich. Póki co możemy śledzić kilka które sprawiają że SQL Server nie może poprawnie zoptymalizować zapytania albo przynajmniej nie potrafi zrobić tego automatycznie.</a:t>
            </a:r>
          </a:p>
        </p:txBody>
      </p:sp>
      <p:sp>
        <p:nvSpPr>
          <p:cNvPr id="4" name="Symbol zastępczy numeru slajdu 3"/>
          <p:cNvSpPr>
            <a:spLocks noGrp="1"/>
          </p:cNvSpPr>
          <p:nvPr>
            <p:ph type="sldNum" sz="quarter" idx="5"/>
          </p:nvPr>
        </p:nvSpPr>
        <p:spPr/>
        <p:txBody>
          <a:bodyPr/>
          <a:lstStyle/>
          <a:p>
            <a:fld id="{11652178-3452-4045-BC03-2555F638F4A7}" type="slidenum">
              <a:rPr lang="pl-PL" smtClean="0"/>
              <a:t>9</a:t>
            </a:fld>
            <a:endParaRPr lang="pl-PL"/>
          </a:p>
        </p:txBody>
      </p:sp>
    </p:spTree>
    <p:extLst>
      <p:ext uri="{BB962C8B-B14F-4D97-AF65-F5344CB8AC3E}">
        <p14:creationId xmlns:p14="http://schemas.microsoft.com/office/powerpoint/2010/main" val="254000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Jeśli od samego początku będziemy dbać o to aby nie używać antywzorców, tym </a:t>
            </a:r>
            <a:r>
              <a:rPr lang="pl-PL" dirty="0" err="1"/>
              <a:t>wieksza</a:t>
            </a:r>
            <a:r>
              <a:rPr lang="pl-PL" dirty="0"/>
              <a:t> szansa że nasz kod będzie dobrej jakości.</a:t>
            </a:r>
          </a:p>
          <a:p>
            <a:endParaRPr lang="pl-PL" dirty="0"/>
          </a:p>
          <a:p>
            <a:r>
              <a:rPr lang="pl-PL" dirty="0"/>
              <a:t>Dlatego: </a:t>
            </a:r>
            <a:r>
              <a:rPr lang="en-US" dirty="0" err="1"/>
              <a:t>Trzeba</a:t>
            </a:r>
            <a:r>
              <a:rPr lang="en-US" dirty="0"/>
              <a:t> od </a:t>
            </a:r>
            <a:r>
              <a:rPr lang="en-US" dirty="0" err="1"/>
              <a:t>poczatku</a:t>
            </a:r>
            <a:r>
              <a:rPr lang="en-US" dirty="0"/>
              <a:t> </a:t>
            </a:r>
            <a:r>
              <a:rPr lang="en-US" dirty="0" err="1"/>
              <a:t>robić</a:t>
            </a:r>
            <a:r>
              <a:rPr lang="en-US" dirty="0"/>
              <a:t> </a:t>
            </a:r>
            <a:r>
              <a:rPr lang="en-US" dirty="0" err="1"/>
              <a:t>dobrze</a:t>
            </a:r>
            <a:r>
              <a:rPr lang="en-US" dirty="0"/>
              <a:t>. </a:t>
            </a:r>
          </a:p>
          <a:p>
            <a:endParaRPr lang="en-US" dirty="0"/>
          </a:p>
          <a:p>
            <a:endParaRPr lang="en-US" dirty="0"/>
          </a:p>
          <a:p>
            <a:r>
              <a:rPr lang="en-US" dirty="0" err="1"/>
              <a:t>Tylko</a:t>
            </a:r>
            <a:r>
              <a:rPr lang="en-US" dirty="0"/>
              <a:t> tyle </a:t>
            </a:r>
            <a:r>
              <a:rPr lang="en-US" dirty="0" err="1"/>
              <a:t>i</a:t>
            </a:r>
            <a:r>
              <a:rPr lang="en-US" dirty="0"/>
              <a:t> </a:t>
            </a:r>
            <a:r>
              <a:rPr lang="en-US" dirty="0" err="1"/>
              <a:t>aż</a:t>
            </a:r>
            <a:r>
              <a:rPr lang="en-US" dirty="0"/>
              <a:t> tyle.</a:t>
            </a:r>
            <a:endParaRPr lang="pl-PL" dirty="0"/>
          </a:p>
        </p:txBody>
      </p:sp>
      <p:sp>
        <p:nvSpPr>
          <p:cNvPr id="4" name="Symbol zastępczy numeru slajdu 3"/>
          <p:cNvSpPr>
            <a:spLocks noGrp="1"/>
          </p:cNvSpPr>
          <p:nvPr>
            <p:ph type="sldNum" sz="quarter" idx="5"/>
          </p:nvPr>
        </p:nvSpPr>
        <p:spPr/>
        <p:txBody>
          <a:bodyPr/>
          <a:lstStyle/>
          <a:p>
            <a:fld id="{11652178-3452-4045-BC03-2555F638F4A7}" type="slidenum">
              <a:rPr lang="pl-PL" smtClean="0"/>
              <a:t>10</a:t>
            </a:fld>
            <a:endParaRPr lang="pl-PL"/>
          </a:p>
        </p:txBody>
      </p:sp>
    </p:spTree>
    <p:extLst>
      <p:ext uri="{BB962C8B-B14F-4D97-AF65-F5344CB8AC3E}">
        <p14:creationId xmlns:p14="http://schemas.microsoft.com/office/powerpoint/2010/main" val="510301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EA9E0AEA-B3A9-444D-BA38-D2CAB5F2DD0D}" type="datetimeFigureOut">
              <a:rPr lang="pl-PL" smtClean="0"/>
              <a:t>15.10.2023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010821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15.10.2023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3758021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15.10.2023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816384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15.10.2023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26289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p:cNvSpPr>
            <a:spLocks noGrp="1"/>
          </p:cNvSpPr>
          <p:nvPr>
            <p:ph type="dt" sz="half" idx="10"/>
          </p:nvPr>
        </p:nvSpPr>
        <p:spPr/>
        <p:txBody>
          <a:bodyPr/>
          <a:lstStyle/>
          <a:p>
            <a:fld id="{EA9E0AEA-B3A9-444D-BA38-D2CAB5F2DD0D}" type="datetimeFigureOut">
              <a:rPr lang="pl-PL" smtClean="0"/>
              <a:t>15.10.2023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085265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fld id="{EA9E0AEA-B3A9-444D-BA38-D2CAB5F2DD0D}" type="datetimeFigureOut">
              <a:rPr lang="pl-PL" smtClean="0"/>
              <a:t>15.10.2023</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3246974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fld id="{EA9E0AEA-B3A9-444D-BA38-D2CAB5F2DD0D}" type="datetimeFigureOut">
              <a:rPr lang="pl-PL" smtClean="0"/>
              <a:t>15.10.2023</a:t>
            </a:fld>
            <a:endParaRPr lang="pl-PL"/>
          </a:p>
        </p:txBody>
      </p:sp>
      <p:sp>
        <p:nvSpPr>
          <p:cNvPr id="8" name="Symbol zastępczy stopki 7"/>
          <p:cNvSpPr>
            <a:spLocks noGrp="1"/>
          </p:cNvSpPr>
          <p:nvPr>
            <p:ph type="ftr" sz="quarter" idx="11"/>
          </p:nvPr>
        </p:nvSpPr>
        <p:spPr/>
        <p:txBody>
          <a:bodyPr/>
          <a:lstStyle/>
          <a:p>
            <a:endParaRPr lang="pl-PL"/>
          </a:p>
        </p:txBody>
      </p:sp>
      <p:sp>
        <p:nvSpPr>
          <p:cNvPr id="9" name="Symbol zastępczy numeru slajdu 8"/>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024987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fld id="{EA9E0AEA-B3A9-444D-BA38-D2CAB5F2DD0D}" type="datetimeFigureOut">
              <a:rPr lang="pl-PL" smtClean="0"/>
              <a:t>15.10.2023</a:t>
            </a:fld>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198367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A9E0AEA-B3A9-444D-BA38-D2CAB5F2DD0D}" type="datetimeFigureOut">
              <a:rPr lang="pl-PL" smtClean="0"/>
              <a:t>15.10.2023</a:t>
            </a:fld>
            <a:endParaRPr lang="pl-PL"/>
          </a:p>
        </p:txBody>
      </p:sp>
      <p:sp>
        <p:nvSpPr>
          <p:cNvPr id="3" name="Symbol zastępczy stopki 2"/>
          <p:cNvSpPr>
            <a:spLocks noGrp="1"/>
          </p:cNvSpPr>
          <p:nvPr>
            <p:ph type="ftr" sz="quarter" idx="11"/>
          </p:nvPr>
        </p:nvSpPr>
        <p:spPr/>
        <p:txBody>
          <a:bodyPr/>
          <a:lstStyle/>
          <a:p>
            <a:endParaRPr lang="pl-PL"/>
          </a:p>
        </p:txBody>
      </p:sp>
      <p:sp>
        <p:nvSpPr>
          <p:cNvPr id="4" name="Symbol zastępczy numeru slajdu 3"/>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03114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EA9E0AEA-B3A9-444D-BA38-D2CAB5F2DD0D}" type="datetimeFigureOut">
              <a:rPr lang="pl-PL" smtClean="0"/>
              <a:t>15.10.2023</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84406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EA9E0AEA-B3A9-444D-BA38-D2CAB5F2DD0D}" type="datetimeFigureOut">
              <a:rPr lang="pl-PL" smtClean="0"/>
              <a:t>15.10.2023</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532612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E0AEA-B3A9-444D-BA38-D2CAB5F2DD0D}" type="datetimeFigureOut">
              <a:rPr lang="pl-PL" smtClean="0"/>
              <a:t>15.10.2023</a:t>
            </a:fld>
            <a:endParaRPr lang="pl-PL"/>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8D884-7662-44EF-92A6-AFDD7D7066FB}" type="slidenum">
              <a:rPr lang="pl-PL" smtClean="0"/>
              <a:t>‹#›</a:t>
            </a:fld>
            <a:endParaRPr lang="pl-PL"/>
          </a:p>
        </p:txBody>
      </p:sp>
    </p:spTree>
    <p:extLst>
      <p:ext uri="{BB962C8B-B14F-4D97-AF65-F5344CB8AC3E}">
        <p14:creationId xmlns:p14="http://schemas.microsoft.com/office/powerpoint/2010/main" val="1603744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Obraz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7771" y="2378914"/>
            <a:ext cx="7576457" cy="2446247"/>
          </a:xfrm>
          <a:prstGeom prst="rect">
            <a:avLst/>
          </a:prstGeom>
        </p:spPr>
      </p:pic>
    </p:spTree>
    <p:extLst>
      <p:ext uri="{BB962C8B-B14F-4D97-AF65-F5344CB8AC3E}">
        <p14:creationId xmlns:p14="http://schemas.microsoft.com/office/powerpoint/2010/main" val="1459332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2171556"/>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Podsumowanie</a:t>
            </a:r>
          </a:p>
        </p:txBody>
      </p:sp>
      <p:sp>
        <p:nvSpPr>
          <p:cNvPr id="3" name="pole tekstowe 2"/>
          <p:cNvSpPr txBox="1"/>
          <p:nvPr/>
        </p:nvSpPr>
        <p:spPr>
          <a:xfrm>
            <a:off x="1091822" y="2568463"/>
            <a:ext cx="8474210" cy="564642"/>
          </a:xfrm>
          <a:prstGeom prst="rect">
            <a:avLst/>
          </a:prstGeom>
          <a:noFill/>
        </p:spPr>
        <p:txBody>
          <a:bodyPr wrap="square" rtlCol="0">
            <a:spAutoFit/>
          </a:bodyPr>
          <a:lstStyle/>
          <a:p>
            <a:pPr>
              <a:lnSpc>
                <a:spcPct val="85000"/>
              </a:lnSpc>
            </a:pPr>
            <a:r>
              <a:rPr lang="pl-PL" sz="36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Trzeba od początku robić dobrze!</a:t>
            </a:r>
          </a:p>
        </p:txBody>
      </p:sp>
    </p:spTree>
    <p:extLst>
      <p:ext uri="{BB962C8B-B14F-4D97-AF65-F5344CB8AC3E}">
        <p14:creationId xmlns:p14="http://schemas.microsoft.com/office/powerpoint/2010/main" val="187370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raz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5403" y="2905585"/>
            <a:ext cx="7506270" cy="1093592"/>
          </a:xfrm>
          <a:prstGeom prst="rect">
            <a:avLst/>
          </a:prstGeom>
        </p:spPr>
      </p:pic>
    </p:spTree>
    <p:extLst>
      <p:ext uri="{BB962C8B-B14F-4D97-AF65-F5344CB8AC3E}">
        <p14:creationId xmlns:p14="http://schemas.microsoft.com/office/powerpoint/2010/main" val="3237813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119118" y="2403566"/>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Mariusz Wójcik</a:t>
            </a:r>
          </a:p>
        </p:txBody>
      </p:sp>
      <p:sp>
        <p:nvSpPr>
          <p:cNvPr id="3" name="pole tekstowe 2"/>
          <p:cNvSpPr txBox="1"/>
          <p:nvPr/>
        </p:nvSpPr>
        <p:spPr>
          <a:xfrm>
            <a:off x="1091822" y="2896009"/>
            <a:ext cx="10585236" cy="1140377"/>
          </a:xfrm>
          <a:prstGeom prst="rect">
            <a:avLst/>
          </a:prstGeom>
          <a:noFill/>
        </p:spPr>
        <p:txBody>
          <a:bodyPr wrap="square" rtlCol="0">
            <a:spAutoFit/>
          </a:bodyPr>
          <a:lstStyle/>
          <a:p>
            <a:pPr>
              <a:lnSpc>
                <a:spcPct val="85000"/>
              </a:lnSpc>
            </a:pPr>
            <a:r>
              <a:rPr lang="pl-PL" sz="40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Zaufanie jest dobre, ale kontrola lepsza - sprawdźmy kto używa antywzorców SQL</a:t>
            </a:r>
            <a:endParaRPr lang="pl-PL" sz="1400" kern="6600" spc="-10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4251516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Obraz 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1460310"/>
            <a:ext cx="3976053" cy="3976053"/>
          </a:xfrm>
          <a:prstGeom prst="rect">
            <a:avLst/>
          </a:prstGeom>
        </p:spPr>
      </p:pic>
      <p:sp>
        <p:nvSpPr>
          <p:cNvPr id="6" name="pole tekstowe 5"/>
          <p:cNvSpPr txBox="1"/>
          <p:nvPr/>
        </p:nvSpPr>
        <p:spPr>
          <a:xfrm>
            <a:off x="5172502" y="1460310"/>
            <a:ext cx="5745708"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ABOUT THE AUTHOR</a:t>
            </a:r>
          </a:p>
        </p:txBody>
      </p:sp>
      <p:sp>
        <p:nvSpPr>
          <p:cNvPr id="7" name="pole tekstowe 6"/>
          <p:cNvSpPr txBox="1"/>
          <p:nvPr/>
        </p:nvSpPr>
        <p:spPr>
          <a:xfrm>
            <a:off x="5172502" y="2033516"/>
            <a:ext cx="5745708"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Mariusz Wójcik</a:t>
            </a:r>
          </a:p>
        </p:txBody>
      </p:sp>
      <p:sp>
        <p:nvSpPr>
          <p:cNvPr id="8" name="pole tekstowe 7"/>
          <p:cNvSpPr txBox="1"/>
          <p:nvPr/>
        </p:nvSpPr>
        <p:spPr>
          <a:xfrm>
            <a:off x="5172502" y="2472720"/>
            <a:ext cx="6364320" cy="1200329"/>
          </a:xfrm>
          <a:prstGeom prst="rect">
            <a:avLst/>
          </a:prstGeom>
          <a:noFill/>
        </p:spPr>
        <p:txBody>
          <a:bodyPr wrap="square" rtlCol="0">
            <a:spAutoFit/>
          </a:bodyPr>
          <a:lstStyle/>
          <a:p>
            <a:pPr marL="342900" indent="-342900">
              <a:buFont typeface="Arial" panose="020B0604020202020204" pitchFamily="34" charset="0"/>
              <a:buChar char="•"/>
            </a:pPr>
            <a:r>
              <a:rPr lang="pl-PL"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Senior </a:t>
            </a:r>
            <a:r>
              <a:rPr lang="pl-PL" sz="2400" kern="700" spc="-7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Azure</a:t>
            </a:r>
            <a:r>
              <a:rPr lang="pl-PL"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 Solution </a:t>
            </a:r>
            <a:r>
              <a:rPr lang="pl-PL" sz="2400" kern="700" spc="-7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Engineer</a:t>
            </a:r>
            <a:r>
              <a:rPr lang="pl-PL"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 w C&amp;F</a:t>
            </a:r>
          </a:p>
          <a:p>
            <a:pPr marL="342900" indent="-342900">
              <a:buFont typeface="Arial" panose="020B0604020202020204" pitchFamily="34" charset="0"/>
              <a:buChar char="•"/>
            </a:pPr>
            <a:r>
              <a:rPr lang="pl-PL"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Członek zarządu Data </a:t>
            </a:r>
            <a:r>
              <a:rPr lang="pl-PL" sz="2400" kern="700" spc="-7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Community</a:t>
            </a:r>
            <a:r>
              <a:rPr lang="pl-PL"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 Poland</a:t>
            </a:r>
          </a:p>
          <a:p>
            <a:pPr marL="342900" indent="-342900">
              <a:buFont typeface="Arial" panose="020B0604020202020204" pitchFamily="34" charset="0"/>
              <a:buChar char="•"/>
            </a:pPr>
            <a:r>
              <a:rPr lang="pl-PL" sz="2400"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Lider oddziału Bydgoszcz i Toruń </a:t>
            </a:r>
          </a:p>
        </p:txBody>
      </p:sp>
      <p:sp>
        <p:nvSpPr>
          <p:cNvPr id="9" name="pole tekstowe 8"/>
          <p:cNvSpPr txBox="1"/>
          <p:nvPr/>
        </p:nvSpPr>
        <p:spPr>
          <a:xfrm>
            <a:off x="5172502" y="4002990"/>
            <a:ext cx="5745708" cy="1204561"/>
          </a:xfrm>
          <a:prstGeom prst="rect">
            <a:avLst/>
          </a:prstGeom>
          <a:noFill/>
        </p:spPr>
        <p:txBody>
          <a:bodyPr wrap="square" rtlCol="0">
            <a:spAutoFit/>
          </a:bodyPr>
          <a:lstStyle/>
          <a:p>
            <a:pPr>
              <a:lnSpc>
                <a:spcPct val="80000"/>
              </a:lnSpc>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E-MAIL</a:t>
            </a:r>
          </a:p>
          <a:p>
            <a:pPr>
              <a:lnSpc>
                <a:spcPct val="80000"/>
              </a:lnSpc>
            </a:pPr>
            <a:r>
              <a:rPr lang="pl-PL"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Mariusz.wojcik@datacommunity.pl</a:t>
            </a:r>
          </a:p>
          <a:p>
            <a:pPr>
              <a:lnSpc>
                <a:spcPct val="80000"/>
              </a:lnSpc>
            </a:pPr>
            <a:endPar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LINKEDIN</a:t>
            </a:r>
          </a:p>
          <a:p>
            <a:pPr>
              <a:lnSpc>
                <a:spcPct val="80000"/>
              </a:lnSpc>
            </a:pPr>
            <a:r>
              <a:rPr lang="pl-PL"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https://www.linkedin.com/in/mariusz-wojcik/</a:t>
            </a:r>
            <a:endPar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 name="Picture 2">
            <a:extLst>
              <a:ext uri="{FF2B5EF4-FFF2-40B4-BE49-F238E27FC236}">
                <a16:creationId xmlns:a16="http://schemas.microsoft.com/office/drawing/2014/main" id="{7EEAF471-D7A9-E49D-955B-27104B58DDD9}"/>
              </a:ext>
            </a:extLst>
          </p:cNvPr>
          <p:cNvPicPr>
            <a:picLocks noChangeAspect="1" noChangeArrowheads="1"/>
          </p:cNvPicPr>
          <p:nvPr/>
        </p:nvPicPr>
        <p:blipFill>
          <a:blip r:embed="rId4"/>
          <a:srcRect/>
          <a:stretch/>
        </p:blipFill>
        <p:spPr bwMode="auto">
          <a:xfrm>
            <a:off x="89213" y="550452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Microsoft Certified: Azure Administrator Associate">
            <a:extLst>
              <a:ext uri="{FF2B5EF4-FFF2-40B4-BE49-F238E27FC236}">
                <a16:creationId xmlns:a16="http://schemas.microsoft.com/office/drawing/2014/main" id="{FD31E9A6-7249-536A-DF37-AB4D196FE8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8026" y="550452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MCSA: SQL Server 2012/2014 - Certified 2018">
            <a:extLst>
              <a:ext uri="{FF2B5EF4-FFF2-40B4-BE49-F238E27FC236}">
                <a16:creationId xmlns:a16="http://schemas.microsoft.com/office/drawing/2014/main" id="{75554EFF-A3AE-265E-574B-770210A3EF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108" y="550211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MCSE: Data Management and Analytics — Certified 2020">
            <a:extLst>
              <a:ext uri="{FF2B5EF4-FFF2-40B4-BE49-F238E27FC236}">
                <a16:creationId xmlns:a16="http://schemas.microsoft.com/office/drawing/2014/main" id="{34C6A9F1-0E8E-57C1-1E0C-05E00768E4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9497" y="550211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A29B7C3-DFD1-631E-D218-7C046E5D9DB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839" y="5502113"/>
            <a:ext cx="595880" cy="8265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icrosoft Certified: Azure Data Fundamentals badge image. Issued by Microsoft">
            <a:extLst>
              <a:ext uri="{FF2B5EF4-FFF2-40B4-BE49-F238E27FC236}">
                <a16:creationId xmlns:a16="http://schemas.microsoft.com/office/drawing/2014/main" id="{829B4A6D-1D85-D20E-0EB5-E9E16603EA7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7602" y="550452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A4402A5-23CB-A9F9-9A9E-0BAE89F307D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98450" y="5502113"/>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82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Materiały do pobrania / Politechnika Lubelska">
            <a:extLst>
              <a:ext uri="{FF2B5EF4-FFF2-40B4-BE49-F238E27FC236}">
                <a16:creationId xmlns:a16="http://schemas.microsoft.com/office/drawing/2014/main" id="{633E14ED-D6A1-13AE-9855-737B548C9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3945" y="2785145"/>
            <a:ext cx="3853810" cy="844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Saturday Rheinland 2023: Call for Speakers @ Sessionize.com">
            <a:extLst>
              <a:ext uri="{FF2B5EF4-FFF2-40B4-BE49-F238E27FC236}">
                <a16:creationId xmlns:a16="http://schemas.microsoft.com/office/drawing/2014/main" id="{DD91CFC3-08F4-08BF-B12C-6923DF0F0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988" y="1737617"/>
            <a:ext cx="3217284" cy="32172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EV Challenge Platform">
            <a:extLst>
              <a:ext uri="{FF2B5EF4-FFF2-40B4-BE49-F238E27FC236}">
                <a16:creationId xmlns:a16="http://schemas.microsoft.com/office/drawing/2014/main" id="{9540353F-4BA1-C088-02B6-8CFCA8973B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0746" y="5747686"/>
            <a:ext cx="1706398" cy="546777"/>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9BB9D30C-6DB0-4E51-1469-AE3766385626}"/>
              </a:ext>
            </a:extLst>
          </p:cNvPr>
          <p:cNvSpPr txBox="1"/>
          <p:nvPr/>
        </p:nvSpPr>
        <p:spPr>
          <a:xfrm>
            <a:off x="0" y="4954901"/>
            <a:ext cx="12192000" cy="461665"/>
          </a:xfrm>
          <a:prstGeom prst="rect">
            <a:avLst/>
          </a:prstGeom>
          <a:noFill/>
        </p:spPr>
        <p:txBody>
          <a:bodyPr wrap="square" rtlCol="0">
            <a:spAutoFit/>
          </a:bodyPr>
          <a:lstStyle/>
          <a:p>
            <a:pPr algn="ctr"/>
            <a:r>
              <a:rPr lang="pl-PL" sz="20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MEDIA</a:t>
            </a:r>
            <a:r>
              <a:rPr lang="pl-PL" sz="24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pl-PL" sz="20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PARTNERS</a:t>
            </a:r>
            <a:endParaRPr lang="pl-PL" sz="24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8" name="Łącznik prosty 7">
            <a:extLst>
              <a:ext uri="{FF2B5EF4-FFF2-40B4-BE49-F238E27FC236}">
                <a16:creationId xmlns:a16="http://schemas.microsoft.com/office/drawing/2014/main" id="{FCDC4FFD-39AB-DB7E-9E68-F29E3BDC031F}"/>
              </a:ext>
            </a:extLst>
          </p:cNvPr>
          <p:cNvCxnSpPr>
            <a:cxnSpLocks/>
          </p:cNvCxnSpPr>
          <p:nvPr/>
        </p:nvCxnSpPr>
        <p:spPr>
          <a:xfrm>
            <a:off x="647330" y="5201122"/>
            <a:ext cx="380722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Łącznik prosty 8">
            <a:extLst>
              <a:ext uri="{FF2B5EF4-FFF2-40B4-BE49-F238E27FC236}">
                <a16:creationId xmlns:a16="http://schemas.microsoft.com/office/drawing/2014/main" id="{49011F8E-FEB6-9AD4-D1FD-C63B628C7178}"/>
              </a:ext>
            </a:extLst>
          </p:cNvPr>
          <p:cNvCxnSpPr>
            <a:cxnSpLocks/>
          </p:cNvCxnSpPr>
          <p:nvPr/>
        </p:nvCxnSpPr>
        <p:spPr>
          <a:xfrm>
            <a:off x="7737448" y="5201122"/>
            <a:ext cx="3547913"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pole tekstowe 12">
            <a:extLst>
              <a:ext uri="{FF2B5EF4-FFF2-40B4-BE49-F238E27FC236}">
                <a16:creationId xmlns:a16="http://schemas.microsoft.com/office/drawing/2014/main" id="{6D81D075-5380-87AF-9BAD-27A473F4A93E}"/>
              </a:ext>
            </a:extLst>
          </p:cNvPr>
          <p:cNvSpPr txBox="1"/>
          <p:nvPr/>
        </p:nvSpPr>
        <p:spPr>
          <a:xfrm>
            <a:off x="-145472" y="1616132"/>
            <a:ext cx="12192000" cy="492443"/>
          </a:xfrm>
          <a:prstGeom prst="rect">
            <a:avLst/>
          </a:prstGeom>
          <a:noFill/>
        </p:spPr>
        <p:txBody>
          <a:bodyPr wrap="square" rtlCol="0">
            <a:spAutoFit/>
          </a:bodyPr>
          <a:lstStyle/>
          <a:p>
            <a:pPr algn="ct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PARTNERS</a:t>
            </a:r>
          </a:p>
        </p:txBody>
      </p:sp>
      <p:cxnSp>
        <p:nvCxnSpPr>
          <p:cNvPr id="16" name="Łącznik prosty 15">
            <a:extLst>
              <a:ext uri="{FF2B5EF4-FFF2-40B4-BE49-F238E27FC236}">
                <a16:creationId xmlns:a16="http://schemas.microsoft.com/office/drawing/2014/main" id="{DC84EC47-1026-5ABC-C35D-563B5E8A843E}"/>
              </a:ext>
            </a:extLst>
          </p:cNvPr>
          <p:cNvCxnSpPr>
            <a:cxnSpLocks/>
          </p:cNvCxnSpPr>
          <p:nvPr/>
        </p:nvCxnSpPr>
        <p:spPr>
          <a:xfrm flipV="1">
            <a:off x="647330" y="1836740"/>
            <a:ext cx="4236397" cy="25614"/>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Łącznik prosty 16">
            <a:extLst>
              <a:ext uri="{FF2B5EF4-FFF2-40B4-BE49-F238E27FC236}">
                <a16:creationId xmlns:a16="http://schemas.microsoft.com/office/drawing/2014/main" id="{DD131A9D-D37B-BF6D-53B7-8CCDED39FF7F}"/>
              </a:ext>
            </a:extLst>
          </p:cNvPr>
          <p:cNvCxnSpPr>
            <a:cxnSpLocks/>
          </p:cNvCxnSpPr>
          <p:nvPr/>
        </p:nvCxnSpPr>
        <p:spPr>
          <a:xfrm>
            <a:off x="6941127" y="1862354"/>
            <a:ext cx="434423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0" name="Picture 4" descr="Kursy SQL Server i szkolenia z baz danych online - KursySQL">
            <a:extLst>
              <a:ext uri="{FF2B5EF4-FFF2-40B4-BE49-F238E27FC236}">
                <a16:creationId xmlns:a16="http://schemas.microsoft.com/office/drawing/2014/main" id="{26E86699-E4A8-257E-32B8-35164E81B2A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3019" y="5836110"/>
            <a:ext cx="1375059" cy="4583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E7055878-B048-D3B1-2E83-B5FCDB6FA4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5210" y="2339391"/>
            <a:ext cx="1370635" cy="2284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3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27296" y="1844568"/>
            <a:ext cx="12328477" cy="492443"/>
          </a:xfrm>
          <a:prstGeom prst="rect">
            <a:avLst/>
          </a:prstGeom>
          <a:noFill/>
        </p:spPr>
        <p:txBody>
          <a:bodyPr wrap="square" rtlCol="0">
            <a:spAutoFit/>
          </a:bodyPr>
          <a:lstStyle/>
          <a:p>
            <a:pPr algn="ctr"/>
            <a:r>
              <a:rPr lang="pl-PL" sz="260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AGENDA</a:t>
            </a:r>
          </a:p>
        </p:txBody>
      </p:sp>
      <p:sp>
        <p:nvSpPr>
          <p:cNvPr id="3" name="pole tekstowe 2"/>
          <p:cNvSpPr txBox="1"/>
          <p:nvPr/>
        </p:nvSpPr>
        <p:spPr>
          <a:xfrm>
            <a:off x="0" y="2295502"/>
            <a:ext cx="12192000" cy="3327706"/>
          </a:xfrm>
          <a:prstGeom prst="rect">
            <a:avLst/>
          </a:prstGeom>
          <a:noFill/>
        </p:spPr>
        <p:txBody>
          <a:bodyPr wrap="square" rtlCol="0">
            <a:spAutoFit/>
          </a:bodyPr>
          <a:lstStyle/>
          <a:p>
            <a:pPr algn="ctr">
              <a:lnSpc>
                <a:spcPct val="150000"/>
              </a:lnSpc>
            </a:pPr>
            <a:r>
              <a:rPr lang="pl-PL" sz="3600" kern="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Czym jest wzorzec?</a:t>
            </a:r>
          </a:p>
          <a:p>
            <a:pPr algn="ctr">
              <a:lnSpc>
                <a:spcPct val="150000"/>
              </a:lnSpc>
            </a:pPr>
            <a:r>
              <a:rPr lang="en-US" sz="3600" kern="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pl-PL" sz="3600" kern="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Czym jest antywzorzec?</a:t>
            </a:r>
            <a:endParaRPr lang="pl-PL" sz="3600" kern="100" baseline="30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a:lnSpc>
                <a:spcPct val="150000"/>
              </a:lnSpc>
            </a:pPr>
            <a:r>
              <a:rPr lang="en-US" sz="3600" kern="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pl-PL" sz="3600" kern="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SQL Server 2022 - </a:t>
            </a:r>
            <a:r>
              <a:rPr lang="pl-PL" sz="3600" kern="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query_antipattern</a:t>
            </a:r>
            <a:endParaRPr lang="pl-PL" sz="3600" kern="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a:lnSpc>
                <a:spcPct val="150000"/>
              </a:lnSpc>
            </a:pPr>
            <a:r>
              <a:rPr lang="pl-PL" sz="3600" kern="1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DEMO</a:t>
            </a:r>
          </a:p>
        </p:txBody>
      </p:sp>
    </p:spTree>
    <p:extLst>
      <p:ext uri="{BB962C8B-B14F-4D97-AF65-F5344CB8AC3E}">
        <p14:creationId xmlns:p14="http://schemas.microsoft.com/office/powerpoint/2010/main" val="184396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2635579"/>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SQL</a:t>
            </a:r>
          </a:p>
        </p:txBody>
      </p:sp>
      <p:sp>
        <p:nvSpPr>
          <p:cNvPr id="3" name="pole tekstowe 2"/>
          <p:cNvSpPr txBox="1"/>
          <p:nvPr/>
        </p:nvSpPr>
        <p:spPr>
          <a:xfrm>
            <a:off x="1091822" y="3856849"/>
            <a:ext cx="10642031" cy="407227"/>
          </a:xfrm>
          <a:prstGeom prst="rect">
            <a:avLst/>
          </a:prstGeom>
          <a:noFill/>
        </p:spPr>
        <p:txBody>
          <a:bodyPr wrap="square" rtlCol="0">
            <a:spAutoFit/>
          </a:bodyPr>
          <a:lstStyle/>
          <a:p>
            <a:pPr>
              <a:lnSpc>
                <a:spcPct val="85000"/>
              </a:lnSpc>
            </a:pP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DELETE FROM </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Sales.Product</a:t>
            </a: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WHERE </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Color</a:t>
            </a: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 `Red`</a:t>
            </a:r>
          </a:p>
        </p:txBody>
      </p:sp>
      <p:sp>
        <p:nvSpPr>
          <p:cNvPr id="5" name="pole tekstowe 4">
            <a:extLst>
              <a:ext uri="{FF2B5EF4-FFF2-40B4-BE49-F238E27FC236}">
                <a16:creationId xmlns:a16="http://schemas.microsoft.com/office/drawing/2014/main" id="{72B90485-AE79-5A7F-E21C-CD719C98AD6E}"/>
              </a:ext>
            </a:extLst>
          </p:cNvPr>
          <p:cNvSpPr txBox="1"/>
          <p:nvPr/>
        </p:nvSpPr>
        <p:spPr>
          <a:xfrm>
            <a:off x="1091822" y="3234866"/>
            <a:ext cx="8032236" cy="407227"/>
          </a:xfrm>
          <a:prstGeom prst="rect">
            <a:avLst/>
          </a:prstGeom>
          <a:noFill/>
        </p:spPr>
        <p:txBody>
          <a:bodyPr wrap="square">
            <a:spAutoFit/>
          </a:bodyPr>
          <a:lstStyle/>
          <a:p>
            <a:pPr>
              <a:lnSpc>
                <a:spcPct val="85000"/>
              </a:lnSpc>
            </a:pP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SELECT </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FirstName</a:t>
            </a: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LastName</a:t>
            </a: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FROM </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Sales.Customers</a:t>
            </a:r>
            <a:endPar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285378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2635579"/>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Czym jest wzorzec?</a:t>
            </a:r>
          </a:p>
        </p:txBody>
      </p:sp>
      <p:sp>
        <p:nvSpPr>
          <p:cNvPr id="5" name="pole tekstowe 4">
            <a:extLst>
              <a:ext uri="{FF2B5EF4-FFF2-40B4-BE49-F238E27FC236}">
                <a16:creationId xmlns:a16="http://schemas.microsoft.com/office/drawing/2014/main" id="{72B90485-AE79-5A7F-E21C-CD719C98AD6E}"/>
              </a:ext>
            </a:extLst>
          </p:cNvPr>
          <p:cNvSpPr txBox="1"/>
          <p:nvPr/>
        </p:nvSpPr>
        <p:spPr>
          <a:xfrm>
            <a:off x="1091822" y="3234866"/>
            <a:ext cx="8032236" cy="407227"/>
          </a:xfrm>
          <a:prstGeom prst="rect">
            <a:avLst/>
          </a:prstGeom>
          <a:noFill/>
        </p:spPr>
        <p:txBody>
          <a:bodyPr wrap="square">
            <a:spAutoFit/>
          </a:bodyPr>
          <a:lstStyle/>
          <a:p>
            <a:pPr>
              <a:lnSpc>
                <a:spcPct val="85000"/>
              </a:lnSpc>
            </a:pPr>
            <a:r>
              <a:rPr lang="en-US"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public static final int </a:t>
            </a:r>
            <a:r>
              <a:rPr lang="en-US" sz="2400" kern="6600" spc="-100" dirty="0">
                <a:solidFill>
                  <a:srgbClr val="00B050"/>
                </a:solidFill>
                <a:latin typeface="Open Sans Extrabold" panose="020B0906030804020204" pitchFamily="34" charset="0"/>
                <a:ea typeface="Open Sans Extrabold" panose="020B0906030804020204" pitchFamily="34" charset="0"/>
                <a:cs typeface="Open Sans Extrabold" panose="020B0906030804020204" pitchFamily="34" charset="0"/>
              </a:rPr>
              <a:t>COLS</a:t>
            </a:r>
            <a:r>
              <a:rPr lang="en-US"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 4;</a:t>
            </a:r>
            <a:endPar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pole tekstowe 7">
            <a:extLst>
              <a:ext uri="{FF2B5EF4-FFF2-40B4-BE49-F238E27FC236}">
                <a16:creationId xmlns:a16="http://schemas.microsoft.com/office/drawing/2014/main" id="{604E70BC-EBA2-DC40-D2E4-A9A2DA5E29C6}"/>
              </a:ext>
            </a:extLst>
          </p:cNvPr>
          <p:cNvSpPr txBox="1"/>
          <p:nvPr/>
        </p:nvSpPr>
        <p:spPr>
          <a:xfrm>
            <a:off x="1037929" y="3828416"/>
            <a:ext cx="6096946" cy="407227"/>
          </a:xfrm>
          <a:prstGeom prst="rect">
            <a:avLst/>
          </a:prstGeom>
          <a:noFill/>
        </p:spPr>
        <p:txBody>
          <a:bodyPr wrap="square">
            <a:spAutoFit/>
          </a:bodyPr>
          <a:lstStyle/>
          <a:p>
            <a:pPr>
              <a:lnSpc>
                <a:spcPct val="85000"/>
              </a:lnSpc>
            </a:pP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SELECT City FROM </a:t>
            </a:r>
            <a:r>
              <a:rPr lang="pl-PL" sz="2400" kern="6600" spc="-100" dirty="0" err="1">
                <a:solidFill>
                  <a:srgbClr val="00B050"/>
                </a:solidFill>
                <a:latin typeface="Open Sans Extrabold" panose="020B0906030804020204" pitchFamily="34" charset="0"/>
                <a:ea typeface="Open Sans Extrabold" panose="020B0906030804020204" pitchFamily="34" charset="0"/>
                <a:cs typeface="Open Sans Extrabold" panose="020B0906030804020204" pitchFamily="34" charset="0"/>
              </a:rPr>
              <a:t>Sales</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.CustomerDetails</a:t>
            </a:r>
            <a:endPar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0" name="Picture 9">
            <a:extLst>
              <a:ext uri="{FF2B5EF4-FFF2-40B4-BE49-F238E27FC236}">
                <a16:creationId xmlns:a16="http://schemas.microsoft.com/office/drawing/2014/main" id="{E042355B-78C1-9157-E3D9-4CE3411F792C}"/>
              </a:ext>
            </a:extLst>
          </p:cNvPr>
          <p:cNvPicPr>
            <a:picLocks noChangeAspect="1"/>
          </p:cNvPicPr>
          <p:nvPr/>
        </p:nvPicPr>
        <p:blipFill>
          <a:blip r:embed="rId4"/>
          <a:stretch>
            <a:fillRect/>
          </a:stretch>
        </p:blipFill>
        <p:spPr>
          <a:xfrm>
            <a:off x="3117764" y="3109096"/>
            <a:ext cx="6569933" cy="3422701"/>
          </a:xfrm>
          <a:prstGeom prst="rect">
            <a:avLst/>
          </a:prstGeom>
        </p:spPr>
      </p:pic>
    </p:spTree>
    <p:extLst>
      <p:ext uri="{BB962C8B-B14F-4D97-AF65-F5344CB8AC3E}">
        <p14:creationId xmlns:p14="http://schemas.microsoft.com/office/powerpoint/2010/main" val="368577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2635579"/>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Czym jest antywzorzec?</a:t>
            </a:r>
          </a:p>
        </p:txBody>
      </p:sp>
      <p:pic>
        <p:nvPicPr>
          <p:cNvPr id="4" name="Picture 3" descr="A person walking in a dirt field">
            <a:extLst>
              <a:ext uri="{FF2B5EF4-FFF2-40B4-BE49-F238E27FC236}">
                <a16:creationId xmlns:a16="http://schemas.microsoft.com/office/drawing/2014/main" id="{6ED7B2E1-1353-23A8-8C67-2A49F6FBC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500" y="3358685"/>
            <a:ext cx="4953000" cy="2705100"/>
          </a:xfrm>
          <a:prstGeom prst="rect">
            <a:avLst/>
          </a:prstGeom>
        </p:spPr>
      </p:pic>
      <p:sp>
        <p:nvSpPr>
          <p:cNvPr id="3" name="pole tekstowe 2">
            <a:extLst>
              <a:ext uri="{FF2B5EF4-FFF2-40B4-BE49-F238E27FC236}">
                <a16:creationId xmlns:a16="http://schemas.microsoft.com/office/drawing/2014/main" id="{959BA4C2-DF11-0253-3102-B9A04C795C2F}"/>
              </a:ext>
            </a:extLst>
          </p:cNvPr>
          <p:cNvSpPr txBox="1"/>
          <p:nvPr/>
        </p:nvSpPr>
        <p:spPr>
          <a:xfrm>
            <a:off x="1091822" y="3526365"/>
            <a:ext cx="10642031" cy="1349024"/>
          </a:xfrm>
          <a:prstGeom prst="rect">
            <a:avLst/>
          </a:prstGeom>
          <a:noFill/>
        </p:spPr>
        <p:txBody>
          <a:bodyPr wrap="square" rtlCol="0">
            <a:spAutoFit/>
          </a:bodyPr>
          <a:lstStyle/>
          <a:p>
            <a:pPr>
              <a:lnSpc>
                <a:spcPct val="85000"/>
              </a:lnSpc>
            </a:pP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SELECT </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SecondName</a:t>
            </a:r>
            <a:endPar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5000"/>
              </a:lnSpc>
            </a:pP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FROM </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Sales.Customer</a:t>
            </a: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a:t>
            </a:r>
          </a:p>
          <a:p>
            <a:pPr>
              <a:lnSpc>
                <a:spcPct val="85000"/>
              </a:lnSpc>
            </a:pP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WHERE Country = `Poland`</a:t>
            </a:r>
          </a:p>
          <a:p>
            <a:pPr>
              <a:lnSpc>
                <a:spcPct val="85000"/>
              </a:lnSpc>
            </a:pP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AND </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SecondName</a:t>
            </a: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!=`Janusz`</a:t>
            </a:r>
          </a:p>
        </p:txBody>
      </p:sp>
      <p:sp>
        <p:nvSpPr>
          <p:cNvPr id="5" name="pole tekstowe 4">
            <a:extLst>
              <a:ext uri="{FF2B5EF4-FFF2-40B4-BE49-F238E27FC236}">
                <a16:creationId xmlns:a16="http://schemas.microsoft.com/office/drawing/2014/main" id="{58B9B057-6095-7474-C19C-28FB665028DB}"/>
              </a:ext>
            </a:extLst>
          </p:cNvPr>
          <p:cNvSpPr txBox="1"/>
          <p:nvPr/>
        </p:nvSpPr>
        <p:spPr>
          <a:xfrm>
            <a:off x="1091822" y="4945424"/>
            <a:ext cx="10642031" cy="407227"/>
          </a:xfrm>
          <a:prstGeom prst="rect">
            <a:avLst/>
          </a:prstGeom>
          <a:noFill/>
        </p:spPr>
        <p:txBody>
          <a:bodyPr wrap="square" rtlCol="0">
            <a:spAutoFit/>
          </a:bodyPr>
          <a:lstStyle/>
          <a:p>
            <a:pPr>
              <a:lnSpc>
                <a:spcPct val="85000"/>
              </a:lnSpc>
            </a:pP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OR </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SecondName</a:t>
            </a: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IS NULL</a:t>
            </a:r>
          </a:p>
        </p:txBody>
      </p:sp>
    </p:spTree>
    <p:extLst>
      <p:ext uri="{BB962C8B-B14F-4D97-AF65-F5344CB8AC3E}">
        <p14:creationId xmlns:p14="http://schemas.microsoft.com/office/powerpoint/2010/main" val="33714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2635579"/>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SQL Server 2022</a:t>
            </a:r>
          </a:p>
        </p:txBody>
      </p:sp>
      <p:sp>
        <p:nvSpPr>
          <p:cNvPr id="5" name="pole tekstowe 4">
            <a:extLst>
              <a:ext uri="{FF2B5EF4-FFF2-40B4-BE49-F238E27FC236}">
                <a16:creationId xmlns:a16="http://schemas.microsoft.com/office/drawing/2014/main" id="{72B90485-AE79-5A7F-E21C-CD719C98AD6E}"/>
              </a:ext>
            </a:extLst>
          </p:cNvPr>
          <p:cNvSpPr txBox="1"/>
          <p:nvPr/>
        </p:nvSpPr>
        <p:spPr>
          <a:xfrm>
            <a:off x="1091822" y="3234866"/>
            <a:ext cx="8032236" cy="407227"/>
          </a:xfrm>
          <a:prstGeom prst="rect">
            <a:avLst/>
          </a:prstGeom>
          <a:noFill/>
        </p:spPr>
        <p:txBody>
          <a:bodyPr wrap="square">
            <a:spAutoFit/>
          </a:bodyPr>
          <a:lstStyle/>
          <a:p>
            <a:pPr>
              <a:lnSpc>
                <a:spcPct val="85000"/>
              </a:lnSpc>
            </a:pP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Extended </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events</a:t>
            </a:r>
            <a:r>
              <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  </a:t>
            </a:r>
            <a:r>
              <a:rPr lang="pl-PL" sz="2400" kern="6600" spc="-1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query_antipattern</a:t>
            </a:r>
            <a:endParaRPr lang="pl-PL" sz="2400" kern="66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 name="Picture 3" descr="A red stamp with black background&#10;&#10;Description automatically generated">
            <a:extLst>
              <a:ext uri="{FF2B5EF4-FFF2-40B4-BE49-F238E27FC236}">
                <a16:creationId xmlns:a16="http://schemas.microsoft.com/office/drawing/2014/main" id="{CFC8B67D-1414-7D1E-17A6-C29408421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662515">
            <a:off x="3802178" y="2818169"/>
            <a:ext cx="8115597" cy="3376088"/>
          </a:xfrm>
          <a:prstGeom prst="rect">
            <a:avLst/>
          </a:prstGeom>
        </p:spPr>
      </p:pic>
    </p:spTree>
    <p:extLst>
      <p:ext uri="{BB962C8B-B14F-4D97-AF65-F5344CB8AC3E}">
        <p14:creationId xmlns:p14="http://schemas.microsoft.com/office/powerpoint/2010/main" val="256142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C_szablon_prezentacji_v2.potx" id="{D8DD1ECB-5C19-4406-8AA8-0B848C9968D8}" vid="{663F6E2F-1D7D-44E1-A9A2-BC5B2F28F7D3}"/>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B400435910F914AA27C61873C4C4D7F" ma:contentTypeVersion="19" ma:contentTypeDescription="Utwórz nowy dokument." ma:contentTypeScope="" ma:versionID="5430553e57c2d7a53875abb63e1dd1ba">
  <xsd:schema xmlns:xsd="http://www.w3.org/2001/XMLSchema" xmlns:xs="http://www.w3.org/2001/XMLSchema" xmlns:p="http://schemas.microsoft.com/office/2006/metadata/properties" xmlns:ns2="b20e6869-dff3-42b0-b456-919f3555a5f1" xmlns:ns3="47219249-621b-4117-8472-4c85b6ccf211" targetNamespace="http://schemas.microsoft.com/office/2006/metadata/properties" ma:root="true" ma:fieldsID="d3009083ed4d4143a2dc3e4e836c8347" ns2:_="" ns3:_="">
    <xsd:import namespace="b20e6869-dff3-42b0-b456-919f3555a5f1"/>
    <xsd:import namespace="47219249-621b-4117-8472-4c85b6ccf21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element ref="ns2:TaxCatchAll" minOccurs="0"/>
                <xsd:element ref="ns3:lcf76f155ced4ddcb4097134ff3c332f"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0e6869-dff3-42b0-b456-919f3555a5f1"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element name="TaxCatchAll" ma:index="20" nillable="true" ma:displayName="Taxonomy Catch All Column" ma:hidden="true" ma:list="{caca0451-846f-4657-aacd-2efcd5563b3d}" ma:internalName="TaxCatchAll" ma:showField="CatchAllData" ma:web="b20e6869-dff3-42b0-b456-919f3555a5f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7219249-621b-4117-8472-4c85b6ccf21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Tagi obrazów" ma:readOnly="false" ma:fieldId="{5cf76f15-5ced-4ddc-b409-7134ff3c332f}" ma:taxonomyMulti="true" ma:sspId="f8e5803a-2701-4fdc-80e7-e6862e0b3451"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7219249-621b-4117-8472-4c85b6ccf211">
      <Terms xmlns="http://schemas.microsoft.com/office/infopath/2007/PartnerControls"/>
    </lcf76f155ced4ddcb4097134ff3c332f>
    <TaxCatchAll xmlns="b20e6869-dff3-42b0-b456-919f3555a5f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06AE80-6405-4000-A6F6-4BF89BAB5B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0e6869-dff3-42b0-b456-919f3555a5f1"/>
    <ds:schemaRef ds:uri="47219249-621b-4117-8472-4c85b6ccf2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363AD3-582B-4F0D-96AC-914EFABF8E24}">
  <ds:schemaRefs>
    <ds:schemaRef ds:uri="http://schemas.microsoft.com/office/2006/metadata/properties"/>
    <ds:schemaRef ds:uri="http://schemas.microsoft.com/office/infopath/2007/PartnerControls"/>
    <ds:schemaRef ds:uri="47219249-621b-4117-8472-4c85b6ccf211"/>
    <ds:schemaRef ds:uri="b20e6869-dff3-42b0-b456-919f3555a5f1"/>
  </ds:schemaRefs>
</ds:datastoreItem>
</file>

<file path=customXml/itemProps3.xml><?xml version="1.0" encoding="utf-8"?>
<ds:datastoreItem xmlns:ds="http://schemas.openxmlformats.org/officeDocument/2006/customXml" ds:itemID="{B8F6217A-A4A0-41BC-B1D8-598FCBFD91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DataSaturday_Lublin_template</Template>
  <TotalTime>402</TotalTime>
  <Words>813</Words>
  <Application>Microsoft Office PowerPoint</Application>
  <PresentationFormat>Panoramiczny</PresentationFormat>
  <Paragraphs>81</Paragraphs>
  <Slides>11</Slides>
  <Notes>6</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11</vt:i4>
      </vt:variant>
    </vt:vector>
  </HeadingPairs>
  <TitlesOfParts>
    <vt:vector size="17" baseType="lpstr">
      <vt:lpstr>Arial</vt:lpstr>
      <vt:lpstr>Calibri</vt:lpstr>
      <vt:lpstr>Calibri Light</vt:lpstr>
      <vt:lpstr>Open Sans</vt:lpstr>
      <vt:lpstr>Open Sans Extrabold</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Mariusz Wójcik</dc:creator>
  <cp:lastModifiedBy>Mariusz Wójcik</cp:lastModifiedBy>
  <cp:revision>19</cp:revision>
  <dcterms:created xsi:type="dcterms:W3CDTF">2023-09-09T21:49:01Z</dcterms:created>
  <dcterms:modified xsi:type="dcterms:W3CDTF">2023-10-15T13:25:52Z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0x0101008B400435910F914AA27C61873C4C4D7F</vt:lpwstr>
  </property>
</Properties>
</file>